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7" r:id="rId5"/>
    <p:sldId id="272" r:id="rId6"/>
    <p:sldId id="285" r:id="rId7"/>
    <p:sldId id="284" r:id="rId8"/>
    <p:sldId id="286" r:id="rId9"/>
    <p:sldId id="275" r:id="rId10"/>
    <p:sldId id="282" r:id="rId11"/>
    <p:sldId id="276" r:id="rId12"/>
    <p:sldId id="261" r:id="rId13"/>
    <p:sldId id="262" r:id="rId14"/>
    <p:sldId id="260" r:id="rId15"/>
    <p:sldId id="277" r:id="rId16"/>
    <p:sldId id="278" r:id="rId17"/>
    <p:sldId id="287" r:id="rId18"/>
    <p:sldId id="291" r:id="rId19"/>
    <p:sldId id="264" r:id="rId20"/>
    <p:sldId id="279" r:id="rId21"/>
    <p:sldId id="288" r:id="rId22"/>
    <p:sldId id="289" r:id="rId23"/>
    <p:sldId id="280" r:id="rId24"/>
    <p:sldId id="290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2F40FA-F2EF-416B-8FD8-0DF07C86B97D}">
          <p14:sldIdLst>
            <p14:sldId id="256"/>
            <p14:sldId id="257"/>
            <p14:sldId id="271"/>
            <p14:sldId id="267"/>
            <p14:sldId id="272"/>
            <p14:sldId id="285"/>
            <p14:sldId id="284"/>
            <p14:sldId id="286"/>
            <p14:sldId id="275"/>
            <p14:sldId id="282"/>
            <p14:sldId id="276"/>
            <p14:sldId id="261"/>
            <p14:sldId id="262"/>
            <p14:sldId id="260"/>
            <p14:sldId id="277"/>
            <p14:sldId id="278"/>
            <p14:sldId id="287"/>
            <p14:sldId id="291"/>
            <p14:sldId id="264"/>
            <p14:sldId id="279"/>
            <p14:sldId id="288"/>
            <p14:sldId id="289"/>
            <p14:sldId id="280"/>
            <p14:sldId id="29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9" autoAdjust="0"/>
  </p:normalViewPr>
  <p:slideViewPr>
    <p:cSldViewPr>
      <p:cViewPr>
        <p:scale>
          <a:sx n="93" d="100"/>
          <a:sy n="93" d="100"/>
        </p:scale>
        <p:origin x="91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95FF-9551-4E6F-A93C-61E855476B7F}" type="datetimeFigureOut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191C-A44B-4039-B6B6-8742F0F36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d"/>
          <p:cNvPicPr>
            <a:picLocks noChangeAspect="1" noChangeArrowheads="1"/>
          </p:cNvPicPr>
          <p:nvPr/>
        </p:nvPicPr>
        <p:blipFill>
          <a:blip r:embed="rId2" cstate="print"/>
          <a:srcRect l="8460" t="8052" r="5055" b="44075"/>
          <a:stretch>
            <a:fillRect/>
          </a:stretch>
        </p:blipFill>
        <p:spPr bwMode="auto">
          <a:xfrm>
            <a:off x="1000100" y="0"/>
            <a:ext cx="711998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2149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«состав, номенклатура и классификация  </a:t>
            </a:r>
            <a:r>
              <a:rPr lang="ru-RU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неорганических 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соединений»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643446"/>
            <a:ext cx="6400800" cy="785818"/>
          </a:xfrm>
        </p:spPr>
        <p:txBody>
          <a:bodyPr/>
          <a:lstStyle/>
          <a:p>
            <a:r>
              <a:rPr lang="ru-RU" b="1" dirty="0" smtClean="0"/>
              <a:t>Урок обобщения </a:t>
            </a:r>
            <a:endParaRPr lang="ru-RU" dirty="0"/>
          </a:p>
        </p:txBody>
      </p:sp>
      <p:pic>
        <p:nvPicPr>
          <p:cNvPr id="6" name="Рисунок 5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346092" y="188640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83" y="0"/>
            <a:ext cx="91554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Лабиринт «Соли»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HBr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 BaCl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ru-RU" baseline="-25000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CaSO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BaO</a:t>
            </a:r>
            <a:r>
              <a:rPr lang="en-US" dirty="0" smtClean="0">
                <a:solidFill>
                  <a:schemeClr val="bg1"/>
                </a:solidFill>
              </a:rPr>
              <a:t>, Fe(OH)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, 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ru-RU" baseline="-25000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BaSO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, K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O,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SiO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ru-RU" baseline="-25000" dirty="0" smtClean="0">
                <a:solidFill>
                  <a:schemeClr val="bg1"/>
                </a:solidFill>
              </a:rPr>
              <a:t>,  </a:t>
            </a:r>
            <a:r>
              <a:rPr lang="en-US" dirty="0" smtClean="0">
                <a:solidFill>
                  <a:schemeClr val="bg1"/>
                </a:solidFill>
              </a:rPr>
              <a:t>Mg(OH)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K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SiO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ru-RU" baseline="-25000" dirty="0" smtClean="0">
                <a:solidFill>
                  <a:schemeClr val="bg1"/>
                </a:solidFill>
              </a:rPr>
              <a:t>,  </a:t>
            </a:r>
            <a:r>
              <a:rPr lang="en-US" dirty="0" smtClean="0">
                <a:solidFill>
                  <a:schemeClr val="bg1"/>
                </a:solidFill>
              </a:rPr>
              <a:t>Si,  NaOH, 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SiO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Na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P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5</a:t>
            </a:r>
            <a:r>
              <a:rPr lang="ru-RU" baseline="-25000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Al(OH)</a:t>
            </a:r>
            <a:r>
              <a:rPr lang="en-US" baseline="-25000" dirty="0" smtClean="0">
                <a:solidFill>
                  <a:schemeClr val="bg1"/>
                </a:solidFill>
              </a:rPr>
              <a:t>3,</a:t>
            </a:r>
            <a:r>
              <a:rPr lang="ru-RU" baseline="-25000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Ba(OH)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K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baseline="-25000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HNO</a:t>
            </a:r>
            <a:r>
              <a:rPr lang="en-US" baseline="-25000" dirty="0" smtClean="0">
                <a:solidFill>
                  <a:schemeClr val="bg1"/>
                </a:solidFill>
              </a:rPr>
              <a:t>2,</a:t>
            </a:r>
            <a:r>
              <a:rPr lang="ru-RU" baseline="-25000" dirty="0" smtClean="0">
                <a:solidFill>
                  <a:schemeClr val="bg1"/>
                </a:solidFill>
              </a:rPr>
              <a:t>  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CuO</a:t>
            </a:r>
            <a:r>
              <a:rPr lang="en-US" dirty="0" smtClean="0">
                <a:solidFill>
                  <a:schemeClr val="bg1"/>
                </a:solidFill>
              </a:rPr>
              <a:t>, 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PO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,  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 CuSO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, Ca(OH)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BaO</a:t>
            </a:r>
            <a:r>
              <a:rPr lang="en-US" dirty="0" smtClean="0">
                <a:solidFill>
                  <a:schemeClr val="bg1"/>
                </a:solidFill>
              </a:rPr>
              <a:t>, Fe(OH)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K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AgCl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Al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endParaRPr lang="ru-RU" baseline="-25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Mg(OH)</a:t>
            </a:r>
            <a:r>
              <a:rPr lang="en-US" baseline="-25000" dirty="0" smtClean="0">
                <a:solidFill>
                  <a:schemeClr val="bg1"/>
                </a:solidFill>
              </a:rPr>
              <a:t>2, </a:t>
            </a:r>
            <a:r>
              <a:rPr lang="ru-RU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Na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SO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ru-RU" baseline="-25000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HBr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64291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Бухта Б</a:t>
            </a:r>
            <a:endParaRPr lang="ru-RU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143644"/>
            <a:ext cx="165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Бухта А</a:t>
            </a:r>
            <a:endParaRPr lang="ru-RU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582177" y="8032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0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316" t="11458"/>
          <a:stretch>
            <a:fillRect/>
          </a:stretch>
        </p:blipFill>
        <p:spPr bwMode="auto">
          <a:xfrm>
            <a:off x="0" y="0"/>
            <a:ext cx="9201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  «Третий лишний»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0" y="-25112"/>
            <a:ext cx="1547989" cy="1517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38476" y="1562134"/>
            <a:ext cx="4608512" cy="366706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351365"/>
              </p:ext>
            </p:extLst>
          </p:nvPr>
        </p:nvGraphicFramePr>
        <p:xfrm>
          <a:off x="899592" y="1772816"/>
          <a:ext cx="4286280" cy="3115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9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BaO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CO</a:t>
                      </a:r>
                      <a:r>
                        <a:rPr lang="en-US" sz="2800" b="1" baseline="-25000" dirty="0" smtClean="0"/>
                        <a:t>2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Mg</a:t>
                      </a:r>
                      <a:r>
                        <a:rPr lang="en-US" sz="2800" b="1" dirty="0" smtClean="0"/>
                        <a:t>(OH)</a:t>
                      </a:r>
                      <a:r>
                        <a:rPr lang="en-US" sz="2800" b="1" baseline="-25000" dirty="0" smtClean="0"/>
                        <a:t>2</a:t>
                      </a:r>
                      <a:endParaRPr lang="ru-RU" sz="2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6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HNO</a:t>
                      </a:r>
                      <a:r>
                        <a:rPr lang="en-US" sz="2400" b="1" baseline="-25000" dirty="0" smtClean="0"/>
                        <a:t>3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HCl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dirty="0" smtClean="0"/>
                        <a:t>O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Na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dirty="0" smtClean="0"/>
                        <a:t>SO</a:t>
                      </a:r>
                      <a:r>
                        <a:rPr lang="en-US" sz="2400" b="1" baseline="-25000" dirty="0" smtClean="0"/>
                        <a:t>4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</a:t>
                      </a:r>
                      <a:r>
                        <a:rPr lang="en-US" sz="2400" b="1" baseline="-25000" dirty="0" smtClean="0"/>
                        <a:t>2</a:t>
                      </a:r>
                      <a:r>
                        <a:rPr lang="en-US" sz="2400" b="1" dirty="0" smtClean="0"/>
                        <a:t>SO</a:t>
                      </a:r>
                      <a:r>
                        <a:rPr lang="en-US" sz="2400" b="1" baseline="-25000" dirty="0" smtClean="0"/>
                        <a:t>4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BaCl</a:t>
                      </a:r>
                      <a:r>
                        <a:rPr lang="en-US" sz="2400" b="1" baseline="-25000" dirty="0" smtClean="0"/>
                        <a:t>2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Ca(OH)</a:t>
                      </a:r>
                      <a:r>
                        <a:rPr lang="en-US" sz="2400" b="1" baseline="-25000" dirty="0" smtClean="0"/>
                        <a:t>2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Al(OH)</a:t>
                      </a:r>
                      <a:r>
                        <a:rPr lang="en-US" sz="2400" b="1" baseline="-25000" dirty="0" smtClean="0"/>
                        <a:t>3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Al(NO</a:t>
                      </a:r>
                      <a:r>
                        <a:rPr lang="en-US" sz="2400" b="1" baseline="-25000" dirty="0" smtClean="0"/>
                        <a:t>3</a:t>
                      </a:r>
                      <a:r>
                        <a:rPr lang="en-US" sz="2400" b="1" dirty="0" smtClean="0"/>
                        <a:t>)</a:t>
                      </a:r>
                      <a:r>
                        <a:rPr lang="en-US" sz="2400" b="1" baseline="-25000" dirty="0" smtClean="0"/>
                        <a:t>3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P</a:t>
                      </a:r>
                      <a:r>
                        <a:rPr lang="ru-RU" sz="2400" b="1" baseline="-25000" dirty="0" smtClean="0"/>
                        <a:t>2</a:t>
                      </a:r>
                      <a:r>
                        <a:rPr lang="ru-RU" sz="2400" b="1" dirty="0" smtClean="0"/>
                        <a:t>O</a:t>
                      </a:r>
                      <a:r>
                        <a:rPr lang="ru-RU" sz="2400" b="1" baseline="-25000" dirty="0" smtClean="0"/>
                        <a:t>5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SO</a:t>
                      </a:r>
                      <a:r>
                        <a:rPr lang="ru-RU" sz="2400" b="1" baseline="-25000" dirty="0" smtClean="0"/>
                        <a:t>2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CaO</a:t>
                      </a: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13994"/>
          <a:stretch>
            <a:fillRect/>
          </a:stretch>
        </p:blipFill>
        <p:spPr bwMode="auto">
          <a:xfrm>
            <a:off x="-48154" y="1"/>
            <a:ext cx="91921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717912" y="548680"/>
            <a:ext cx="4655440" cy="797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131841" cy="714356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Физкультминутка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7905423"/>
              </p:ext>
            </p:extLst>
          </p:nvPr>
        </p:nvGraphicFramePr>
        <p:xfrm>
          <a:off x="1907704" y="1700808"/>
          <a:ext cx="6164188" cy="31529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3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Класс соединений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Действие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кислота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поднять правую руку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основание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поднять левую руку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оксид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коснуться пальцем носа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соль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хлопок в ладоши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7715272" y="4786322"/>
            <a:ext cx="971528" cy="1339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0" y="-11745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0" y="0"/>
            <a:ext cx="9266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411760" y="260648"/>
            <a:ext cx="4248472" cy="7737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7426"/>
            <a:ext cx="8229600" cy="926976"/>
          </a:xfrm>
        </p:spPr>
        <p:txBody>
          <a:bodyPr>
            <a:norm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«Змейка»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632157" y="5340072"/>
            <a:ext cx="1547989" cy="1517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457" y="1124744"/>
            <a:ext cx="9257920" cy="446449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50426"/>
            <a:ext cx="916733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Например: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NaOH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- </a:t>
            </a:r>
          </a:p>
          <a:p>
            <a:pPr>
              <a:buNone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«натрий о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аш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 гидроксид натрия, класс - основания;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BaSO</a:t>
            </a:r>
            <a:r>
              <a:rPr lang="ru-RU" sz="2800" i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</a:t>
            </a:r>
          </a:p>
          <a:p>
            <a:pPr>
              <a:buNone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«барий эс о четыре», сульфат бария, класс – соли.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Mg(OH)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HBr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5,</a:t>
            </a:r>
            <a:r>
              <a:rPr lang="ru-RU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Al(OH)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3,</a:t>
            </a:r>
            <a:r>
              <a:rPr lang="ru-RU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HNO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14" y="0"/>
            <a:ext cx="91619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899592" y="908720"/>
            <a:ext cx="7458622" cy="537229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4043362" cy="53092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Растворимые</a:t>
            </a:r>
          </a:p>
          <a:p>
            <a:pPr>
              <a:buNone/>
            </a:pPr>
            <a:endParaRPr lang="ru-RU" sz="1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Нерастворимые </a:t>
            </a:r>
          </a:p>
          <a:p>
            <a:pPr>
              <a:buNone/>
            </a:pPr>
            <a:endParaRPr lang="ru-RU" sz="1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Кислородсодержащие </a:t>
            </a:r>
          </a:p>
          <a:p>
            <a:pPr>
              <a:buNone/>
            </a:pPr>
            <a:endParaRPr lang="ru-RU" sz="1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Оксиды  </a:t>
            </a: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нМе</a:t>
            </a:r>
            <a:endParaRPr lang="ru-RU" sz="3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endParaRPr lang="ru-RU" sz="1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Бескислородные</a:t>
            </a:r>
          </a:p>
          <a:p>
            <a:pPr>
              <a:buNone/>
            </a:pPr>
            <a:endParaRPr lang="ru-RU" sz="13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Оксиды   </a:t>
            </a: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</a:t>
            </a:r>
            <a:endParaRPr lang="ru-RU" sz="3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endParaRPr lang="ru-RU" sz="1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Одно-, двух-</a:t>
            </a: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трехосновные</a:t>
            </a:r>
            <a:endParaRPr lang="ru-RU" sz="3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endParaRPr lang="ru-RU" sz="1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Средние , кислые 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857884" y="1714488"/>
            <a:ext cx="2500330" cy="4525963"/>
          </a:xfrm>
        </p:spPr>
        <p:txBody>
          <a:bodyPr>
            <a:normAutofit fontScale="7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4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Основания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Оксиды</a:t>
            </a:r>
          </a:p>
          <a:p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Кислоты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Соли </a:t>
            </a:r>
            <a:endParaRPr lang="ru-RU" sz="41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380312" y="5229200"/>
            <a:ext cx="1547989" cy="1517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411760" y="151894"/>
            <a:ext cx="4311523" cy="756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Классификация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3989" b="13994"/>
          <a:stretch>
            <a:fillRect/>
          </a:stretch>
        </p:blipFill>
        <p:spPr bwMode="auto">
          <a:xfrm>
            <a:off x="0" y="1"/>
            <a:ext cx="91921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827584" y="285728"/>
            <a:ext cx="7591032" cy="400736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729402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Оксиды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328714">
            <a:off x="2855287" y="1208522"/>
            <a:ext cx="357190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9143395">
            <a:off x="5430777" y="1177347"/>
            <a:ext cx="357190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3000372"/>
            <a:ext cx="235745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Оксиды   </a:t>
            </a:r>
            <a:r>
              <a:rPr lang="ru-RU" sz="2800" dirty="0" smtClean="0"/>
              <a:t>Ме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3000372"/>
            <a:ext cx="235745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Оксиды  </a:t>
            </a:r>
            <a:r>
              <a:rPr lang="ru-RU" sz="2800" dirty="0" smtClean="0"/>
              <a:t>нМе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6" y="497188"/>
            <a:ext cx="208823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386271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Э</a:t>
            </a:r>
            <a:r>
              <a:rPr lang="ru-RU" sz="4800" baseline="-25000" dirty="0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4800" dirty="0" smtClean="0">
                <a:solidFill>
                  <a:srgbClr val="00B050"/>
                </a:solidFill>
              </a:rPr>
              <a:t>О</a:t>
            </a:r>
            <a:r>
              <a:rPr lang="en-US" sz="4800" baseline="-250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sz="4800" baseline="30000" dirty="0" smtClean="0">
                <a:solidFill>
                  <a:srgbClr val="00B050"/>
                </a:solidFill>
              </a:rPr>
              <a:t>-2</a:t>
            </a:r>
            <a:endParaRPr lang="ru-RU" sz="4800" baseline="30000" dirty="0">
              <a:solidFill>
                <a:srgbClr val="00B050"/>
              </a:solidFill>
            </a:endParaRPr>
          </a:p>
        </p:txBody>
      </p:sp>
      <p:pic>
        <p:nvPicPr>
          <p:cNvPr id="10" name="Рисунок 9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596011" y="5338243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9375"/>
          <a:stretch>
            <a:fillRect/>
          </a:stretch>
        </p:blipFill>
        <p:spPr bwMode="auto">
          <a:xfrm>
            <a:off x="-112850" y="0"/>
            <a:ext cx="925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690588" y="253775"/>
            <a:ext cx="7985868" cy="447067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18305" y="355125"/>
            <a:ext cx="2088232" cy="720080"/>
          </a:xfrm>
          <a:prstGeom prst="roundRect">
            <a:avLst>
              <a:gd name="adj" fmla="val 280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4893503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Основания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647877">
            <a:off x="2457968" y="1367518"/>
            <a:ext cx="500066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9600506">
            <a:off x="5748421" y="1151135"/>
            <a:ext cx="500066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3286124"/>
            <a:ext cx="321471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Растворимые</a:t>
            </a:r>
          </a:p>
          <a:p>
            <a:pPr algn="ctr"/>
            <a:r>
              <a:rPr lang="ru-RU" sz="3200" dirty="0" smtClean="0"/>
              <a:t>(щелочи)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3286124"/>
            <a:ext cx="321471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Нерастворимые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50298" y="324855"/>
            <a:ext cx="831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31849" y="314909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(ОН)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38716" y="16258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_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6376" y="666695"/>
            <a:ext cx="374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15851" y="26874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+</a:t>
            </a:r>
          </a:p>
        </p:txBody>
      </p:sp>
      <p:pic>
        <p:nvPicPr>
          <p:cNvPr id="16" name="Рисунок 15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296133" y="5157192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7"/>
          <a:stretch/>
        </p:blipFill>
        <p:spPr bwMode="auto">
          <a:xfrm>
            <a:off x="0" y="0"/>
            <a:ext cx="9144000" cy="3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699792" y="2303440"/>
            <a:ext cx="3744416" cy="765520"/>
          </a:xfrm>
          <a:prstGeom prst="roundRect">
            <a:avLst>
              <a:gd name="adj" fmla="val 280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95889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3626151"/>
            <a:ext cx="9259888" cy="2611161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Из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предложенного списка веществ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выберите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основания и отдельно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расположите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щелочи и нерастворимые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основания: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NaOH,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HCl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LiOH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Cu(OH)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H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SO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4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Fe(OH)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3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CaO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CO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Ca(OH)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Al(OH)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3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Рисунок 6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143691" y="182880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1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35" y="0"/>
            <a:ext cx="9201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323528" y="140180"/>
            <a:ext cx="8095088" cy="400736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34448" y="378519"/>
            <a:ext cx="2385933" cy="720080"/>
          </a:xfrm>
          <a:prstGeom prst="roundRect">
            <a:avLst>
              <a:gd name="adj" fmla="val 280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34831"/>
            <a:ext cx="3218637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Кислоты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87241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. По количеству атомов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. По наличию атомов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1484784"/>
            <a:ext cx="215549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водорода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2564904"/>
            <a:ext cx="215549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кислорода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39638" y="239327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Н</a:t>
            </a:r>
            <a:r>
              <a:rPr lang="en-US" sz="4800" baseline="-25000" dirty="0" smtClean="0">
                <a:solidFill>
                  <a:srgbClr val="C00000"/>
                </a:solidFill>
              </a:rPr>
              <a:t>m</a:t>
            </a:r>
            <a:r>
              <a:rPr lang="en-US" sz="4800" baseline="30000" dirty="0" smtClean="0">
                <a:solidFill>
                  <a:srgbClr val="00B0F0"/>
                </a:solidFill>
              </a:rPr>
              <a:t>+</a:t>
            </a:r>
            <a:endParaRPr lang="ru-RU" sz="4800" baseline="30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52" y="322711"/>
            <a:ext cx="223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n-US" sz="4000" dirty="0" smtClean="0">
                <a:solidFill>
                  <a:srgbClr val="C00000"/>
                </a:solidFill>
              </a:rPr>
              <a:t>Ko</a:t>
            </a:r>
            <a:r>
              <a:rPr lang="en-US" sz="4000" dirty="0" smtClean="0">
                <a:solidFill>
                  <a:srgbClr val="C00000"/>
                </a:solidFill>
              </a:rPr>
              <a:t>)</a:t>
            </a:r>
            <a:r>
              <a:rPr lang="en-US" sz="4000" baseline="30000" dirty="0" smtClean="0">
                <a:solidFill>
                  <a:srgbClr val="C00000"/>
                </a:solidFill>
              </a:rPr>
              <a:t>m-</a:t>
            </a:r>
            <a:endParaRPr lang="ru-RU" sz="4000" baseline="30000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308304" y="4941168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9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6" y="0"/>
            <a:ext cx="912055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Кислоты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118803"/>
              </p:ext>
            </p:extLst>
          </p:nvPr>
        </p:nvGraphicFramePr>
        <p:xfrm>
          <a:off x="11723" y="4163419"/>
          <a:ext cx="9144000" cy="269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Вариант</a:t>
                      </a:r>
                      <a:endParaRPr lang="ru-RU" sz="2000" dirty="0">
                        <a:latin typeface="Times New Roman"/>
                        <a:ea typeface="SimSu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Химические формулы веществ</a:t>
                      </a:r>
                      <a:endParaRPr lang="ru-RU" sz="2800" dirty="0">
                        <a:latin typeface="Times New Roman"/>
                        <a:ea typeface="SimSu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2800" dirty="0">
                        <a:latin typeface="Times New Roman"/>
                        <a:ea typeface="SimSu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CaSO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BaO, H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Fe(OH)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3200" baseline="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BaCl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Ba(OH)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, H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РО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latin typeface="Times New Roman"/>
                        <a:ea typeface="SimSu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2800" dirty="0">
                        <a:latin typeface="Times New Roman"/>
                        <a:ea typeface="SimSu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Mg(OH)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Si, NaOH, H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Na,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Cl, </a:t>
                      </a: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latin typeface="Times New Roman"/>
                        <a:ea typeface="SimSu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2800" dirty="0">
                        <a:latin typeface="Times New Roman"/>
                        <a:ea typeface="SimSu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PO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H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CO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Ca(OH)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K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CuSO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, Fe(OH)</a:t>
                      </a:r>
                      <a:r>
                        <a:rPr lang="en-US" sz="2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 , HBr</a:t>
                      </a:r>
                      <a:endParaRPr lang="ru-RU" sz="2800" dirty="0">
                        <a:latin typeface="Times New Roman"/>
                        <a:ea typeface="SimSu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55536" y="0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4014" y="3770312"/>
            <a:ext cx="27336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154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Documents and Settings\Админ\Мои документы\штурвал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172862" y="188640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288024"/>
              </p:ext>
            </p:extLst>
          </p:nvPr>
        </p:nvGraphicFramePr>
        <p:xfrm>
          <a:off x="0" y="3099816"/>
          <a:ext cx="9144000" cy="382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Вариант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Формулы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кислот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Название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кислоты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Кислотный остаток (Ко)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 Ко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H F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хлороводородная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Br </a:t>
                      </a:r>
                      <a:r>
                        <a:rPr lang="ru-RU" sz="18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сульфид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серная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карбонат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de-DE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РО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3-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37283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Кислоты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143690" y="0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8986"/>
            <a:ext cx="3387680" cy="19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37610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76104"/>
            <a:ext cx="4402832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Эксперимент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29461"/>
              </p:ext>
            </p:extLst>
          </p:nvPr>
        </p:nvGraphicFramePr>
        <p:xfrm>
          <a:off x="683568" y="274463"/>
          <a:ext cx="1287462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4" imgW="866896" imgH="1114581" progId="">
                  <p:embed/>
                </p:oleObj>
              </mc:Choice>
              <mc:Fallback>
                <p:oleObj r:id="rId4" imgW="866896" imgH="111458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4463"/>
                        <a:ext cx="1287462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98653"/>
            <a:ext cx="9144000" cy="23042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двух пробирках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находятся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растворы: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 А)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гидроксида натрия и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Б)соляной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кислоты. 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Как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определить содержимое каждой из пробирок?</a:t>
            </a:r>
          </a:p>
          <a:p>
            <a:pPr marL="0" indent="0">
              <a:buNone/>
            </a:pPr>
            <a:r>
              <a:rPr lang="ru-RU" dirty="0" smtClean="0"/>
              <a:t>        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Фенолфталеин</a:t>
            </a:r>
            <a:r>
              <a:rPr lang="ru-RU" dirty="0" smtClean="0"/>
              <a:t>                                </a:t>
            </a:r>
            <a:r>
              <a:rPr lang="ru-RU" sz="1800" dirty="0" smtClean="0"/>
              <a:t>Лакмус</a:t>
            </a:r>
            <a:endParaRPr lang="ru-RU" sz="1800" dirty="0"/>
          </a:p>
        </p:txBody>
      </p:sp>
      <p:pic>
        <p:nvPicPr>
          <p:cNvPr id="8" name="Рисунок 7" descr="C:\Documents and Settings\Админ\Мои документы\штурвал.jpg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236296" y="188640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3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Эксперимент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400" y="945373"/>
            <a:ext cx="8229600" cy="7200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Как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вы думаете, вещества какого класса соединений скрываются в данных растворах и напитках?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1668"/>
              </p:ext>
            </p:extLst>
          </p:nvPr>
        </p:nvGraphicFramePr>
        <p:xfrm>
          <a:off x="1960684" y="1916832"/>
          <a:ext cx="5469211" cy="2064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1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Раствор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pH</a:t>
                      </a:r>
                      <a:endParaRPr lang="ru-RU" sz="1600" b="1" i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 соединений</a:t>
                      </a:r>
                      <a:endParaRPr lang="ru-RU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лимонад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яблочный сок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средство для мытья посуды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стиральный порошок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676400" y="4986032"/>
            <a:ext cx="2391544" cy="369332"/>
          </a:xfrm>
          <a:prstGeom prst="chevron">
            <a:avLst>
              <a:gd name="adj" fmla="val 1887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        Кислая </a:t>
            </a:r>
            <a:endParaRPr lang="ru-RU" dirty="0"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067944" y="4986032"/>
            <a:ext cx="2103512" cy="369332"/>
          </a:xfrm>
          <a:prstGeom prst="chevron">
            <a:avLst>
              <a:gd name="adj" fmla="val 1887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    Нейтральная</a:t>
            </a:r>
            <a:endParaRPr lang="ru-RU" dirty="0">
              <a:latin typeface="+mn-lt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6171456" y="5013620"/>
            <a:ext cx="2391544" cy="369332"/>
          </a:xfrm>
          <a:prstGeom prst="chevron">
            <a:avLst>
              <a:gd name="adj" fmla="val 1887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      Щелочная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41546" y="4844343"/>
            <a:ext cx="2358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Среда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раствора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1852000" y="4238898"/>
            <a:ext cx="17240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34817"/>
              </a:gs>
              <a:gs pos="100000">
                <a:srgbClr val="D34817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</a:rPr>
              <a:t>1 2 3 4 5 6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4020236" y="4265022"/>
            <a:ext cx="17240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</a:rPr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6092809" y="4295060"/>
            <a:ext cx="2286000" cy="4984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8 9 10 11 12 13 14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1238" y="4262274"/>
            <a:ext cx="676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рН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7"/>
          <a:stretch/>
        </p:blipFill>
        <p:spPr bwMode="auto">
          <a:xfrm rot="10800000">
            <a:off x="1259632" y="5473063"/>
            <a:ext cx="7776863" cy="58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24938" y="6178849"/>
            <a:ext cx="57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30000" dirty="0" smtClean="0"/>
              <a:t>+</a:t>
            </a:r>
            <a:endParaRPr lang="ru-RU" sz="2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0339" y="6178848"/>
            <a:ext cx="71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ОН</a:t>
            </a:r>
            <a:r>
              <a:rPr lang="ru-RU" sz="2400" b="1" baseline="30000" dirty="0" smtClean="0"/>
              <a:t>-</a:t>
            </a:r>
            <a:endParaRPr lang="ru-RU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8910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78" y="0"/>
            <a:ext cx="92568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19" y="62845"/>
            <a:ext cx="8075240" cy="850106"/>
          </a:xfrm>
        </p:spPr>
        <p:txBody>
          <a:bodyPr>
            <a:noAutofit/>
          </a:bodyPr>
          <a:lstStyle/>
          <a:p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Соли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2575193">
            <a:off x="2995341" y="992927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73148" y="2030479"/>
            <a:ext cx="360040" cy="1561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134200">
            <a:off x="5424259" y="941851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2713348">
            <a:off x="3261105" y="1741774"/>
            <a:ext cx="360040" cy="1561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9271244">
            <a:off x="5182353" y="1702550"/>
            <a:ext cx="360040" cy="1561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5656" y="1844824"/>
            <a:ext cx="1762519" cy="6385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Средние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92765" y="1802939"/>
            <a:ext cx="1762519" cy="6385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Кислые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81842" y="3155815"/>
            <a:ext cx="881260" cy="8725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Р</a:t>
            </a:r>
            <a:endParaRPr lang="ru-RU" sz="4800" dirty="0"/>
          </a:p>
        </p:txBody>
      </p:sp>
      <p:sp>
        <p:nvSpPr>
          <p:cNvPr id="14" name="Овал 13"/>
          <p:cNvSpPr/>
          <p:nvPr/>
        </p:nvSpPr>
        <p:spPr>
          <a:xfrm>
            <a:off x="4039609" y="3698065"/>
            <a:ext cx="881260" cy="8725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М</a:t>
            </a:r>
            <a:endParaRPr lang="ru-RU" sz="4400" dirty="0"/>
          </a:p>
        </p:txBody>
      </p:sp>
      <p:sp>
        <p:nvSpPr>
          <p:cNvPr id="15" name="Овал 14"/>
          <p:cNvSpPr/>
          <p:nvPr/>
        </p:nvSpPr>
        <p:spPr>
          <a:xfrm>
            <a:off x="5768337" y="3200311"/>
            <a:ext cx="881260" cy="8725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Н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2027" y="248925"/>
            <a:ext cx="2972461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0944" y="4817598"/>
            <a:ext cx="8964488" cy="1649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Приведите по одному примеру  в каждой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классификации                      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BaCl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BaO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,  NaHSO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4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, Fe(OH)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3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К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3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РО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4,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Н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S,  Ba(OH)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,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CaSO</a:t>
            </a:r>
            <a:r>
              <a:rPr lang="ru-RU" sz="3200" b="1" baseline="-250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4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AgCl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7438" y="41941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Ме</a:t>
            </a:r>
            <a:r>
              <a:rPr lang="en-US" sz="3600" baseline="-25000" dirty="0">
                <a:solidFill>
                  <a:srgbClr val="C00000"/>
                </a:solidFill>
              </a:rPr>
              <a:t>m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3600" baseline="30000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(Ко)</a:t>
            </a:r>
            <a:r>
              <a:rPr lang="en-US" sz="3600" baseline="-25000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600" baseline="30000" dirty="0" smtClean="0">
                <a:solidFill>
                  <a:srgbClr val="C00000"/>
                </a:solidFill>
              </a:rPr>
              <a:t>m-</a:t>
            </a:r>
            <a:endParaRPr lang="ru-RU" sz="3600" baseline="30000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0" y="18874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6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509360" y="3467112"/>
            <a:ext cx="8095088" cy="235498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445730"/>
            <a:ext cx="6696744" cy="823030"/>
          </a:xfrm>
          <a:prstGeom prst="roundRect">
            <a:avLst>
              <a:gd name="adj" fmla="val 310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Составьте формулы солей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3429000"/>
            <a:ext cx="4038600" cy="30432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вариант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сульфид серебра,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нитрат  натрия,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хлорид железа (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29256" y="3571876"/>
            <a:ext cx="4038600" cy="29003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вариант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хлорид алюминия,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карбонат натрия,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сульфат меди (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143691" y="182880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2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81565"/>
            <a:ext cx="8391876" cy="400736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b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9508"/>
            <a:ext cx="8258204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Написать сказку, придумать загадку или стихотворение о веществах, которые вы встретили в Химическом море или которые окружают вас дома 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5364088" y="4221088"/>
            <a:ext cx="2232248" cy="1800200"/>
          </a:xfrm>
          <a:prstGeom prst="smileyFace">
            <a:avLst/>
          </a:prstGeom>
          <a:solidFill>
            <a:srgbClr val="FFCC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pic>
        <p:nvPicPr>
          <p:cNvPr id="6" name="Рисунок 5" descr="C:\Documents and Settings\Админ\Мои документы\штурвал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143691" y="182880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83" y="3929066"/>
            <a:ext cx="915548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Рифы формул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548680"/>
            <a:ext cx="1028707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1. Составьте формулы по степени окисления: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I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)вариант:                                 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II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) вариант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+2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, Н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+1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Cl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Al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+3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+4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Fe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+3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Mg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+2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2. Химическое лото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соедини подходящие половинки в формулы 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…;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Al</a:t>
            </a:r>
            <a:r>
              <a:rPr lang="ru-RU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…;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ru-RU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…; …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ru-RU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; …(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ru-RU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Ca</a:t>
            </a:r>
            <a:r>
              <a:rPr lang="ru-RU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…;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ru-RU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…; …(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PO</a:t>
            </a:r>
            <a:r>
              <a:rPr lang="ru-RU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596011" y="5340072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816" y="0"/>
            <a:ext cx="9263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929438" y="3500438"/>
            <a:ext cx="1963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Соляндия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061591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Острова Оксидонии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380457"/>
            <a:ext cx="4031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Основайские острова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500438"/>
            <a:ext cx="2344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Кислотостан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596010" y="5337131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316" t="11458"/>
          <a:stretch>
            <a:fillRect/>
          </a:stretch>
        </p:blipFill>
        <p:spPr bwMode="auto">
          <a:xfrm>
            <a:off x="0" y="0"/>
            <a:ext cx="9201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  «Крестики -нолики»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выигрышный путь - оксиды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0" y="-37870"/>
            <a:ext cx="1547989" cy="1517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2614769"/>
            <a:ext cx="4608512" cy="223224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345847"/>
              </p:ext>
            </p:extLst>
          </p:nvPr>
        </p:nvGraphicFramePr>
        <p:xfrm>
          <a:off x="1259632" y="2708920"/>
          <a:ext cx="4286280" cy="2043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HNO</a:t>
                      </a:r>
                      <a:r>
                        <a:rPr lang="ru-RU" sz="2400" b="1" baseline="-25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</a:t>
                      </a:r>
                      <a:r>
                        <a:rPr lang="ru-RU" sz="2400" b="1" baseline="-25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ru-RU" sz="2400" b="1" baseline="-25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SO</a:t>
                      </a:r>
                      <a:r>
                        <a:rPr lang="ru-RU" sz="2400" b="1" baseline="-25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CuO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NaOH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SO</a:t>
                      </a:r>
                      <a:r>
                        <a:rPr lang="ru-RU" sz="2400" b="1" baseline="-25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MgO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ZnSO</a:t>
                      </a:r>
                      <a:r>
                        <a:rPr lang="ru-RU" sz="2400" b="1" baseline="-25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316" t="11458"/>
          <a:stretch>
            <a:fillRect/>
          </a:stretch>
        </p:blipFill>
        <p:spPr bwMode="auto">
          <a:xfrm>
            <a:off x="0" y="0"/>
            <a:ext cx="9201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084783" y="2435188"/>
            <a:ext cx="4608512" cy="223224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8604"/>
            <a:ext cx="71836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  «Крестики - нолики»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выигрышный путь - кислоты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113226"/>
              </p:ext>
            </p:extLst>
          </p:nvPr>
        </p:nvGraphicFramePr>
        <p:xfrm>
          <a:off x="1259632" y="2636912"/>
          <a:ext cx="425881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SO</a:t>
                      </a:r>
                      <a:r>
                        <a:rPr lang="ru-RU" sz="2400" b="1" baseline="-25000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NaOH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Cu(OH)</a:t>
                      </a:r>
                      <a:r>
                        <a:rPr lang="ru-RU" sz="2400" b="1" baseline="-25000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Н</a:t>
                      </a:r>
                      <a:r>
                        <a:rPr lang="ru-RU" sz="2400" b="1" baseline="-25000" dirty="0">
                          <a:effectLst/>
                        </a:rPr>
                        <a:t>2</a:t>
                      </a:r>
                      <a:r>
                        <a:rPr lang="en-US" sz="2400" b="1" dirty="0">
                          <a:effectLst/>
                        </a:rPr>
                        <a:t>S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H</a:t>
                      </a:r>
                      <a:r>
                        <a:rPr lang="ru-RU" sz="2400" b="1" dirty="0">
                          <a:effectLst/>
                        </a:rPr>
                        <a:t>СlO</a:t>
                      </a:r>
                      <a:r>
                        <a:rPr lang="ru-RU" sz="2400" b="1" baseline="-25000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Н</a:t>
                      </a:r>
                      <a:r>
                        <a:rPr lang="ru-RU" sz="2400" b="1" baseline="-25000" dirty="0">
                          <a:effectLst/>
                        </a:rPr>
                        <a:t>2</a:t>
                      </a:r>
                      <a:r>
                        <a:rPr lang="ru-RU" sz="2400" b="1" dirty="0">
                          <a:effectLst/>
                        </a:rPr>
                        <a:t>СO</a:t>
                      </a:r>
                      <a:r>
                        <a:rPr lang="ru-RU" sz="2400" b="1" baseline="-25000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Na</a:t>
                      </a:r>
                      <a:r>
                        <a:rPr lang="ru-RU" sz="2400" b="1" baseline="-25000" dirty="0">
                          <a:effectLst/>
                        </a:rPr>
                        <a:t>2</a:t>
                      </a:r>
                      <a:r>
                        <a:rPr lang="ru-RU" sz="2400" b="1" dirty="0">
                          <a:effectLst/>
                        </a:rPr>
                        <a:t>O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H </a:t>
                      </a:r>
                      <a:r>
                        <a:rPr lang="ru-RU" sz="2400" b="1" baseline="-25000" dirty="0">
                          <a:effectLst/>
                        </a:rPr>
                        <a:t>2</a:t>
                      </a:r>
                      <a:r>
                        <a:rPr lang="ru-RU" sz="2400" b="1" dirty="0">
                          <a:effectLst/>
                        </a:rPr>
                        <a:t>SO</a:t>
                      </a:r>
                      <a:r>
                        <a:rPr lang="ru-RU" sz="2400" b="1" baseline="-25000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CO</a:t>
                      </a:r>
                      <a:r>
                        <a:rPr lang="ru-RU" sz="2400" b="1" baseline="-25000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64135" y="14726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2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Подчеркните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 формулы 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оснований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Times New Roman"/>
              </a:rPr>
              <a:t>:</a:t>
            </a:r>
            <a:r>
              <a:rPr lang="ru-RU" dirty="0">
                <a:ea typeface="Calibri"/>
                <a:cs typeface="Times New Roman"/>
              </a:rPr>
              <a:t> 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0" y="0"/>
            <a:ext cx="1547989" cy="1517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708920"/>
            <a:ext cx="6840760" cy="168408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2780928"/>
            <a:ext cx="7560840" cy="3484984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KОН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  H</a:t>
            </a:r>
            <a:r>
              <a:rPr lang="ru-RU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SO</a:t>
            </a:r>
            <a:r>
              <a:rPr lang="ru-RU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4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Ba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(OH)</a:t>
            </a:r>
            <a:r>
              <a:rPr lang="ru-RU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Fe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(OH)</a:t>
            </a:r>
            <a:r>
              <a:rPr lang="ru-RU" b="1" baseline="-250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CuO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SO</a:t>
            </a:r>
            <a:r>
              <a:rPr lang="ru-RU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Zn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(OH)</a:t>
            </a:r>
            <a:r>
              <a:rPr lang="ru-RU" b="1" baseline="-250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Mg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(OH)</a:t>
            </a:r>
            <a:r>
              <a:rPr lang="ru-RU" b="1" baseline="-250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 Al</a:t>
            </a:r>
            <a:r>
              <a:rPr lang="ru-RU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O</a:t>
            </a:r>
            <a:r>
              <a:rPr lang="ru-RU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3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 HNO</a:t>
            </a:r>
            <a:r>
              <a:rPr lang="ru-RU" b="1" baseline="-250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3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1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84" y="14401"/>
            <a:ext cx="91554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-6296" y="1357120"/>
            <a:ext cx="8610743" cy="459216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759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Лабиринт «Соли»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HBr</a:t>
            </a:r>
            <a:r>
              <a:rPr lang="en-US" dirty="0" smtClean="0">
                <a:solidFill>
                  <a:schemeClr val="bg1"/>
                </a:solidFill>
              </a:rPr>
              <a:t>, BaCl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ru-RU" baseline="-25000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CaSO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BaO</a:t>
            </a:r>
            <a:r>
              <a:rPr lang="en-US" dirty="0" smtClean="0">
                <a:solidFill>
                  <a:schemeClr val="bg1"/>
                </a:solidFill>
              </a:rPr>
              <a:t>, Fe(OH)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, 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ru-RU" baseline="-25000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BaSO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, K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O,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SiO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ru-RU" baseline="-25000" dirty="0" smtClean="0">
                <a:solidFill>
                  <a:schemeClr val="bg1"/>
                </a:solidFill>
              </a:rPr>
              <a:t>,  </a:t>
            </a:r>
            <a:r>
              <a:rPr lang="en-US" dirty="0" smtClean="0">
                <a:solidFill>
                  <a:schemeClr val="bg1"/>
                </a:solidFill>
              </a:rPr>
              <a:t>Mg(OH)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K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SiO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ru-RU" baseline="-25000" dirty="0" smtClean="0">
                <a:solidFill>
                  <a:schemeClr val="bg1"/>
                </a:solidFill>
              </a:rPr>
              <a:t>,  </a:t>
            </a:r>
            <a:r>
              <a:rPr lang="en-US" dirty="0" smtClean="0">
                <a:solidFill>
                  <a:schemeClr val="bg1"/>
                </a:solidFill>
              </a:rPr>
              <a:t>Si,  NaOH, 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SiO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Na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P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5</a:t>
            </a:r>
            <a:r>
              <a:rPr lang="ru-RU" baseline="-25000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Al(OH)</a:t>
            </a:r>
            <a:r>
              <a:rPr lang="en-US" baseline="-25000" dirty="0" smtClean="0">
                <a:solidFill>
                  <a:schemeClr val="bg1"/>
                </a:solidFill>
              </a:rPr>
              <a:t>3,</a:t>
            </a:r>
            <a:r>
              <a:rPr lang="ru-RU" baseline="-25000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Ba(OH)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3,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HNO</a:t>
            </a:r>
            <a:r>
              <a:rPr lang="en-US" baseline="-25000" dirty="0" smtClean="0">
                <a:solidFill>
                  <a:schemeClr val="bg1"/>
                </a:solidFill>
              </a:rPr>
              <a:t>2,</a:t>
            </a:r>
            <a:r>
              <a:rPr lang="ru-RU" baseline="-25000" dirty="0" smtClean="0">
                <a:solidFill>
                  <a:schemeClr val="bg1"/>
                </a:solidFill>
              </a:rPr>
              <a:t>  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CuO</a:t>
            </a:r>
            <a:r>
              <a:rPr lang="en-US" dirty="0" smtClean="0">
                <a:solidFill>
                  <a:schemeClr val="bg1"/>
                </a:solidFill>
              </a:rPr>
              <a:t>, 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PO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,  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CuSO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, Ca(OH)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BaO</a:t>
            </a:r>
            <a:r>
              <a:rPr lang="en-US" dirty="0" smtClean="0">
                <a:solidFill>
                  <a:schemeClr val="bg1"/>
                </a:solidFill>
              </a:rPr>
              <a:t>, Fe(OH)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K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AgCl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Al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endParaRPr lang="ru-RU" baseline="-25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Mg(OH)</a:t>
            </a:r>
            <a:r>
              <a:rPr lang="en-US" baseline="-25000" dirty="0" smtClean="0">
                <a:solidFill>
                  <a:schemeClr val="bg1"/>
                </a:solidFill>
              </a:rPr>
              <a:t>2, </a:t>
            </a:r>
            <a:r>
              <a:rPr lang="ru-RU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Na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SO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ru-RU" baseline="-25000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HBr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64291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Бухта Б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143644"/>
            <a:ext cx="165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Бухта 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C:\Documents and Settings\Админ\Мои документы\штурвал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6000" l="0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267" r="3571" b="17410"/>
          <a:stretch/>
        </p:blipFill>
        <p:spPr bwMode="auto">
          <a:xfrm>
            <a:off x="7380312" y="14401"/>
            <a:ext cx="1547989" cy="151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1184</TotalTime>
  <Words>782</Words>
  <Application>Microsoft Office PowerPoint</Application>
  <PresentationFormat>Экран (4:3)</PresentationFormat>
  <Paragraphs>227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SimSun</vt:lpstr>
      <vt:lpstr>Arial</vt:lpstr>
      <vt:lpstr>Book Antiqua</vt:lpstr>
      <vt:lpstr>Calibri</vt:lpstr>
      <vt:lpstr>Times New Roman</vt:lpstr>
      <vt:lpstr>Тема Office</vt:lpstr>
      <vt:lpstr>«состав, номенклатура и классификация  неорганических соединений» </vt:lpstr>
      <vt:lpstr>Презентация PowerPoint</vt:lpstr>
      <vt:lpstr>Рифы формул</vt:lpstr>
      <vt:lpstr>Презентация PowerPoint</vt:lpstr>
      <vt:lpstr>Презентация PowerPoint</vt:lpstr>
      <vt:lpstr>Игра   «Крестики -нолики» выигрышный путь - оксиды </vt:lpstr>
      <vt:lpstr>Игра   «Крестики - нолики» выигрышный путь - кислоты </vt:lpstr>
      <vt:lpstr>Подчеркните  формулы   оснований:  </vt:lpstr>
      <vt:lpstr>Лабиринт «Соли»</vt:lpstr>
      <vt:lpstr>Лабиринт «Соли»</vt:lpstr>
      <vt:lpstr>Игра   «Третий лишний» </vt:lpstr>
      <vt:lpstr>Физкультминутка</vt:lpstr>
      <vt:lpstr>Игра «Змейка»</vt:lpstr>
      <vt:lpstr>Презентация PowerPoint</vt:lpstr>
      <vt:lpstr>Оксиды</vt:lpstr>
      <vt:lpstr>Основания</vt:lpstr>
      <vt:lpstr>Основания</vt:lpstr>
      <vt:lpstr>Кислоты </vt:lpstr>
      <vt:lpstr>Кислоты</vt:lpstr>
      <vt:lpstr>Презентация PowerPoint</vt:lpstr>
      <vt:lpstr>Эксперимент</vt:lpstr>
      <vt:lpstr>Эксперимент</vt:lpstr>
      <vt:lpstr>Соли</vt:lpstr>
      <vt:lpstr>Составьте формулы солей</vt:lpstr>
      <vt:lpstr>Домашнее задание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«Основные классы неорганических соединений. Гененическая свзь между отдельными классами неорганических соединений» </dc:title>
  <dc:creator>Admin</dc:creator>
  <cp:lastModifiedBy>Елена А П</cp:lastModifiedBy>
  <cp:revision>119</cp:revision>
  <dcterms:created xsi:type="dcterms:W3CDTF">2013-04-27T05:30:58Z</dcterms:created>
  <dcterms:modified xsi:type="dcterms:W3CDTF">2023-10-20T20:22:18Z</dcterms:modified>
</cp:coreProperties>
</file>